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2" r:id="rId4"/>
    <p:sldId id="261" r:id="rId5"/>
    <p:sldId id="263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66"/>
    <a:srgbClr val="FF0000"/>
    <a:srgbClr val="804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F64E7-1927-9141-88B0-5EEDE92F0E8C}" type="datetimeFigureOut">
              <a:rPr lang="it-IT" smtClean="0"/>
              <a:t>24/01/21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BFB0E-EAEA-C546-A589-C9E3375A5C1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617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BFB0E-EAEA-C546-A589-C9E3375A5C1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687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D8DEE8-7A87-4E01-8ADE-4C49CDD43F74}" type="datetime1">
              <a:rPr lang="en-US" smtClean="0"/>
              <a:pPr/>
              <a:t>24/01/21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‹n.›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9461-E3EB-40CD-B93F-E5CBBBD8E0BA}" type="datetimeFigureOut">
              <a:rPr lang="en-US" smtClean="0"/>
              <a:pPr/>
              <a:t>24/01/21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7543-9AAE-4E9F-B28C-4FCCFD07D42B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FA3-38AD-400D-A4D2-18E8EF129E5F}" type="datetime1">
              <a:rPr lang="en-US" smtClean="0"/>
              <a:pPr/>
              <a:t>24/01/21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24/01/21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A8BBF0-342D-409A-9C0A-B1B451E92883}" type="datetime1">
              <a:rPr lang="en-US" smtClean="0"/>
              <a:pPr/>
              <a:t>24/01/21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‹n.›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190-4BDC-4D39-B5BB-A14B3E8B1B3D}" type="datetime1">
              <a:rPr lang="en-US" smtClean="0"/>
              <a:pPr/>
              <a:t>24/01/21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52F2-9B11-4FC0-9217-7D20B3AC9849}" type="datetime1">
              <a:rPr lang="en-US" smtClean="0"/>
              <a:pPr/>
              <a:t>24/01/21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3737-8506-438E-ABC0-0BE7E06DCCA6}" type="datetime1">
              <a:rPr lang="en-US" smtClean="0"/>
              <a:pPr/>
              <a:t>24/01/21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58AA-1C84-40C9-BFEE-631CCB17636C}" type="datetime1">
              <a:rPr lang="en-US" smtClean="0"/>
              <a:pPr/>
              <a:t>24/01/21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42C1-4E96-413B-B72E-6C4B39D85C9D}" type="datetime1">
              <a:rPr lang="en-US" smtClean="0"/>
              <a:pPr/>
              <a:t>24/01/21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2AA2-D442-471A-9D69-80392E1E581D}" type="datetime1">
              <a:rPr lang="en-US" smtClean="0"/>
              <a:pPr/>
              <a:t>24/01/21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C43563C-D9B3-4432-B336-144C997D6215}" type="datetime1">
              <a:rPr lang="en-US" smtClean="0"/>
              <a:pPr/>
              <a:t>24/01/21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‹n.›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grazioli.cristiana@istitutocomprensivopontcanavese.edu.i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grazioli.cristiana@istitutocomprensivopontcanavese.edu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>
          <a:xfrm>
            <a:off x="7010400" y="1624506"/>
            <a:ext cx="1981200" cy="2968416"/>
          </a:xfrm>
        </p:spPr>
        <p:txBody>
          <a:bodyPr/>
          <a:lstStyle/>
          <a:p>
            <a:r>
              <a:rPr lang="en-US" sz="2400" i="1" dirty="0" err="1"/>
              <a:t>Istituto</a:t>
            </a:r>
            <a:r>
              <a:rPr lang="en-US" sz="2400" i="1" dirty="0"/>
              <a:t> </a:t>
            </a:r>
            <a:r>
              <a:rPr lang="en-US" sz="2200" i="1" dirty="0" err="1"/>
              <a:t>Comprensivo</a:t>
            </a:r>
            <a:r>
              <a:rPr lang="en-US" sz="2400" i="1" dirty="0"/>
              <a:t> </a:t>
            </a:r>
            <a:endParaRPr lang="en-US" sz="2400" i="1" dirty="0" smtClean="0"/>
          </a:p>
          <a:p>
            <a:r>
              <a:rPr lang="en-US" sz="2400" i="1" dirty="0" err="1" smtClean="0"/>
              <a:t>Statale</a:t>
            </a:r>
            <a:r>
              <a:rPr lang="en-US" sz="2400" i="1" dirty="0" smtClean="0"/>
              <a:t> </a:t>
            </a:r>
          </a:p>
          <a:p>
            <a:r>
              <a:rPr lang="en-US" sz="2400" i="1" dirty="0" smtClean="0"/>
              <a:t>di </a:t>
            </a:r>
            <a:r>
              <a:rPr lang="en-US" sz="2400" i="1" dirty="0"/>
              <a:t>Pont </a:t>
            </a:r>
            <a:r>
              <a:rPr lang="en-US" sz="2400" i="1" dirty="0" err="1"/>
              <a:t>Canavese</a:t>
            </a:r>
            <a:endParaRPr lang="it-IT" sz="2400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1846030"/>
            <a:ext cx="6324600" cy="2331095"/>
          </a:xfrm>
        </p:spPr>
        <p:txBody>
          <a:bodyPr/>
          <a:lstStyle/>
          <a:p>
            <a:r>
              <a:rPr lang="it-IT" b="1" dirty="0"/>
              <a:t>SPORTELLO DI ASCOLTO PSICOLOGICO</a:t>
            </a:r>
            <a:r>
              <a:rPr lang="it-IT" dirty="0"/>
              <a:t/>
            </a:r>
            <a:br>
              <a:rPr lang="it-IT" dirty="0"/>
            </a:br>
            <a:r>
              <a:rPr lang="it-IT" b="1" dirty="0"/>
              <a:t>A.S. 2020/21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457200" y="5276766"/>
            <a:ext cx="63246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CRISTIANA GRAZIOLI</a:t>
            </a:r>
            <a:endParaRPr lang="it-IT" b="1" dirty="0">
              <a:solidFill>
                <a:schemeClr val="bg1"/>
              </a:solidFill>
            </a:endParaRPr>
          </a:p>
          <a:p>
            <a:r>
              <a:rPr lang="en-US" b="1" i="1" dirty="0" err="1">
                <a:solidFill>
                  <a:schemeClr val="bg1"/>
                </a:solidFill>
              </a:rPr>
              <a:t>Psicologa</a:t>
            </a:r>
            <a:r>
              <a:rPr lang="en-US" b="1" i="1" dirty="0">
                <a:solidFill>
                  <a:schemeClr val="bg1"/>
                </a:solidFill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</a:rPr>
              <a:t>psicoterapeuta</a:t>
            </a:r>
            <a:endParaRPr lang="en-US" b="1" i="1" dirty="0" smtClean="0">
              <a:solidFill>
                <a:schemeClr val="bg1"/>
              </a:solidFill>
            </a:endParaRPr>
          </a:p>
          <a:p>
            <a:r>
              <a:rPr lang="en-US" b="1" i="1" dirty="0" err="1" smtClean="0">
                <a:solidFill>
                  <a:schemeClr val="bg1"/>
                </a:solidFill>
                <a:hlinkClick r:id="rId3"/>
              </a:rPr>
              <a:t>grazioli.cristiana@istitutocomprensivopontcanavese.edu.it</a:t>
            </a:r>
            <a:endParaRPr lang="en-US" b="1" i="1" dirty="0" smtClean="0">
              <a:solidFill>
                <a:schemeClr val="bg1"/>
              </a:solidFill>
            </a:endParaRPr>
          </a:p>
          <a:p>
            <a:endParaRPr lang="en-US" b="1" i="1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185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000" i="1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Istituto</a:t>
            </a:r>
            <a:r>
              <a:rPr lang="en-US" sz="2000" i="1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i="1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Comprensivo</a:t>
            </a:r>
            <a:r>
              <a:rPr lang="en-US" sz="2000" i="1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i="1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Statale</a:t>
            </a:r>
            <a:r>
              <a:rPr lang="en-US" sz="2000" i="1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br>
              <a:rPr lang="en-US" sz="2000" i="1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</a:br>
            <a:r>
              <a:rPr lang="en-US" sz="2000" i="1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di Pont </a:t>
            </a:r>
            <a:r>
              <a:rPr lang="en-US" sz="2000" i="1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Canavese</a:t>
            </a:r>
            <a:endParaRPr lang="it-IT" sz="2000" i="1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/>
          <a:srcRect t="10687" b="10687"/>
          <a:stretch>
            <a:fillRect/>
          </a:stretch>
        </p:blipFill>
        <p:spPr>
          <a:xfrm>
            <a:off x="381000" y="1719071"/>
            <a:ext cx="4905318" cy="4407408"/>
          </a:xfrm>
          <a:prstGeom prst="rect">
            <a:avLst/>
          </a:prstGeom>
        </p:spPr>
      </p:pic>
      <p:pic>
        <p:nvPicPr>
          <p:cNvPr id="5" name="Immagine 4" descr="isultati immagini per preadolescenza aspetti psicologici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787" y="2197100"/>
            <a:ext cx="1740535" cy="2463800"/>
          </a:xfrm>
          <a:prstGeom prst="rect">
            <a:avLst/>
          </a:prstGeom>
          <a:noFill/>
          <a:ln w="3175" cmpd="sng">
            <a:solidFill>
              <a:srgbClr val="008000"/>
            </a:solidFill>
            <a:miter lim="800000"/>
            <a:headEnd/>
            <a:tailEnd/>
          </a:ln>
          <a:effectLst/>
        </p:spPr>
      </p:pic>
      <p:sp>
        <p:nvSpPr>
          <p:cNvPr id="6" name="Rettangolo 5"/>
          <p:cNvSpPr/>
          <p:nvPr/>
        </p:nvSpPr>
        <p:spPr>
          <a:xfrm>
            <a:off x="4196720" y="558352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" indent="0" algn="r">
              <a:buNone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CRISTIANA GRAZIOLI</a:t>
            </a: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 algn="r">
              <a:buNone/>
            </a:pP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Psicologa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psicoterapeuta</a:t>
            </a:r>
            <a:endParaRPr lang="it-IT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894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>
              <a:buNone/>
            </a:pP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La salute è una componente fondamentale della nostra vita. L'Organizzazione mondiale della sanità OMS la definisce </a:t>
            </a:r>
          </a:p>
          <a:p>
            <a:pPr marL="45720" indent="0" algn="ctr">
              <a:buNone/>
            </a:pPr>
            <a:r>
              <a:rPr lang="it-IT" dirty="0" smtClean="0">
                <a:solidFill>
                  <a:srgbClr val="FF6666"/>
                </a:solidFill>
              </a:rPr>
              <a:t>«UNO STATO DI COMPLETO BENESSERE FISICO, MENTALE E SOCIALE E NON SEMPLICE ASSENZA DI MALATTIA».</a:t>
            </a:r>
          </a:p>
          <a:p>
            <a:endParaRPr lang="it-IT" dirty="0" smtClean="0"/>
          </a:p>
          <a:p>
            <a:r>
              <a:rPr lang="it-IT" dirty="0" smtClean="0"/>
              <a:t>Secondo la definizione dell'OMS, «la promozione della salute è il processo che mette in grado le persone di aumentare il controllo sulla propria salute e di migliorarla. (...) La salute è un concetto positivo che valorizza le risorse personali e sociali, come pure le capacità fisiche».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000" i="1" dirty="0" err="1">
                <a:solidFill>
                  <a:srgbClr val="FFFFFF"/>
                </a:solidFill>
              </a:rPr>
              <a:t>Istituto</a:t>
            </a:r>
            <a:r>
              <a:rPr lang="en-US" sz="2000" i="1" dirty="0">
                <a:solidFill>
                  <a:srgbClr val="FFFFFF"/>
                </a:solidFill>
              </a:rPr>
              <a:t> </a:t>
            </a:r>
            <a:r>
              <a:rPr lang="en-US" sz="2000" i="1" dirty="0" err="1">
                <a:solidFill>
                  <a:srgbClr val="FFFFFF"/>
                </a:solidFill>
              </a:rPr>
              <a:t>Comprensivo</a:t>
            </a:r>
            <a:r>
              <a:rPr lang="en-US" sz="2000" i="1" dirty="0">
                <a:solidFill>
                  <a:srgbClr val="FFFFFF"/>
                </a:solidFill>
              </a:rPr>
              <a:t> </a:t>
            </a:r>
            <a:r>
              <a:rPr lang="en-US" sz="2000" i="1" dirty="0" err="1">
                <a:solidFill>
                  <a:srgbClr val="FFFFFF"/>
                </a:solidFill>
              </a:rPr>
              <a:t>Statale</a:t>
            </a:r>
            <a:r>
              <a:rPr lang="en-US" sz="2000" i="1" dirty="0">
                <a:solidFill>
                  <a:srgbClr val="FFFFFF"/>
                </a:solidFill>
              </a:rPr>
              <a:t> </a:t>
            </a:r>
            <a:br>
              <a:rPr lang="en-US" sz="2000" i="1" dirty="0">
                <a:solidFill>
                  <a:srgbClr val="FFFFFF"/>
                </a:solidFill>
              </a:rPr>
            </a:br>
            <a:r>
              <a:rPr lang="en-US" sz="2000" i="1" dirty="0">
                <a:solidFill>
                  <a:srgbClr val="FFFFFF"/>
                </a:solidFill>
              </a:rPr>
              <a:t>di Pont </a:t>
            </a:r>
            <a:r>
              <a:rPr lang="en-US" sz="2000" i="1" dirty="0" err="1" smtClean="0">
                <a:solidFill>
                  <a:srgbClr val="FFFFFF"/>
                </a:solidFill>
              </a:rPr>
              <a:t>Canavese</a:t>
            </a:r>
            <a:endParaRPr lang="it-IT" sz="2000" dirty="0"/>
          </a:p>
        </p:txBody>
      </p:sp>
      <p:sp>
        <p:nvSpPr>
          <p:cNvPr id="6" name="Rettangolo 5"/>
          <p:cNvSpPr/>
          <p:nvPr/>
        </p:nvSpPr>
        <p:spPr>
          <a:xfrm>
            <a:off x="4243656" y="569027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" indent="0" algn="r">
              <a:buNone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CRISTIANA GRAZIOLI</a:t>
            </a: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 algn="r">
              <a:buNone/>
            </a:pP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Psicologa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psicoterapeuta</a:t>
            </a:r>
            <a:endParaRPr lang="it-IT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547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852794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it-IT" sz="6200" dirty="0">
                <a:solidFill>
                  <a:schemeClr val="accent1">
                    <a:lumMod val="75000"/>
                  </a:schemeClr>
                </a:solidFill>
              </a:rPr>
              <a:t>Lo psicologo scolastico opera nelle seguenti aree di intervento: 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it-IT" sz="6200" i="1" dirty="0"/>
              <a:t>sostegno alla crescita </a:t>
            </a:r>
            <a:r>
              <a:rPr lang="it-IT" sz="6200" dirty="0"/>
              <a:t>degli alunni; 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it-IT" sz="6200" i="1" dirty="0"/>
              <a:t>sostegno all’istituzione scolastica nella predisposizione di un ambiente di apprendimento responsabilizzante e motivante; </a:t>
            </a:r>
            <a:endParaRPr lang="it-IT" sz="6200" dirty="0"/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it-IT" sz="6200" i="1" dirty="0"/>
              <a:t>supporto al benessere degli alunni e del personale scolastico; </a:t>
            </a:r>
            <a:endParaRPr lang="it-IT" sz="6200" dirty="0"/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it-IT" sz="6200" i="1" dirty="0"/>
              <a:t>supporto all’istituzione scolastica, agli allievi ed alle famiglie in caso di situazioni di bullismo e cyber- </a:t>
            </a:r>
            <a:r>
              <a:rPr lang="it-IT" sz="6200" i="1" dirty="0" smtClean="0"/>
              <a:t>bullismo </a:t>
            </a:r>
            <a:r>
              <a:rPr lang="it-IT" sz="6200" i="1" dirty="0"/>
              <a:t>e di disagio</a:t>
            </a:r>
            <a:r>
              <a:rPr lang="it-IT" sz="6200" i="1" dirty="0" smtClean="0"/>
              <a:t>;</a:t>
            </a:r>
            <a:endParaRPr lang="it-IT" sz="6200" dirty="0"/>
          </a:p>
          <a:p>
            <a:pPr marL="45720" indent="0" algn="r">
              <a:buNone/>
            </a:pPr>
            <a:endParaRPr lang="it-IT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 algn="r">
              <a:buNone/>
            </a:pPr>
            <a:endParaRPr lang="it-IT" sz="40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 algn="r">
              <a:buNone/>
            </a:pPr>
            <a:r>
              <a:rPr lang="it-IT" sz="4000" dirty="0" smtClean="0">
                <a:solidFill>
                  <a:schemeClr val="accent1">
                    <a:lumMod val="75000"/>
                  </a:schemeClr>
                </a:solidFill>
              </a:rPr>
              <a:t>CRISTIANA </a:t>
            </a:r>
            <a:r>
              <a:rPr lang="it-IT" sz="4000" dirty="0">
                <a:solidFill>
                  <a:schemeClr val="accent1">
                    <a:lumMod val="75000"/>
                  </a:schemeClr>
                </a:solidFill>
              </a:rPr>
              <a:t>GRAZIOLI</a:t>
            </a:r>
          </a:p>
          <a:p>
            <a:pPr marL="45720" indent="0" algn="r">
              <a:buNone/>
            </a:pPr>
            <a:r>
              <a:rPr lang="en-US" sz="4000" i="1" dirty="0" err="1">
                <a:solidFill>
                  <a:schemeClr val="accent1">
                    <a:lumMod val="75000"/>
                  </a:schemeClr>
                </a:solidFill>
              </a:rPr>
              <a:t>Psicologa</a:t>
            </a:r>
            <a:r>
              <a:rPr lang="en-US" sz="40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i="1" dirty="0" err="1">
                <a:solidFill>
                  <a:schemeClr val="accent1">
                    <a:lumMod val="75000"/>
                  </a:schemeClr>
                </a:solidFill>
              </a:rPr>
              <a:t>psicoterapeuta</a:t>
            </a:r>
            <a:endParaRPr lang="it-IT" sz="4000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i="1" dirty="0">
                <a:solidFill>
                  <a:srgbClr val="FFFFFF"/>
                </a:solidFill>
              </a:rPr>
              <a:t>ISTITUTO COMPRENSIVO STATALE </a:t>
            </a:r>
            <a:br>
              <a:rPr lang="en-US" sz="2400" i="1" dirty="0">
                <a:solidFill>
                  <a:srgbClr val="FFFFFF"/>
                </a:solidFill>
              </a:rPr>
            </a:br>
            <a:r>
              <a:rPr lang="en-US" sz="2400" i="1" dirty="0">
                <a:solidFill>
                  <a:srgbClr val="FFFFFF"/>
                </a:solidFill>
              </a:rPr>
              <a:t>DI PONT CANAVESE</a:t>
            </a:r>
            <a:r>
              <a:rPr lang="it-IT" sz="2400" dirty="0"/>
              <a:t/>
            </a:r>
            <a:br>
              <a:rPr lang="it-IT" sz="2400" dirty="0"/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753711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it-IT" sz="6200" i="1" dirty="0"/>
              <a:t>supporto e formazione, nei confronti dei docenti, riguardo alle specifiche problematiche dell’età evolutiva ed alle eventuali difficoltà relazionali esistenti all’interno della classe; 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it-IT" sz="6200" dirty="0"/>
              <a:t> </a:t>
            </a:r>
            <a:r>
              <a:rPr lang="it-IT" sz="6200" i="1" dirty="0"/>
              <a:t>supporto e formazione,</a:t>
            </a:r>
            <a:r>
              <a:rPr lang="it-IT" sz="6200" dirty="0"/>
              <a:t> nei confronti del personale docente e del personale amministrativo, tecnico e ausiliare (ATA), per una migliore gestione delle situazioni di disagio;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it-IT" sz="6200" dirty="0"/>
              <a:t> consulenza psicologica rivolta alle famiglie per il </a:t>
            </a:r>
            <a:r>
              <a:rPr lang="it-IT" sz="6200" i="1" dirty="0"/>
              <a:t>supporto alla genitorialità</a:t>
            </a:r>
            <a:r>
              <a:rPr lang="it-IT" sz="6200" dirty="0"/>
              <a:t>; 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it-IT" sz="6200" i="1" dirty="0"/>
              <a:t>interazione con le altre figure professionali </a:t>
            </a:r>
            <a:r>
              <a:rPr lang="it-IT" sz="6200" dirty="0"/>
              <a:t>che operano a vario titolo nell’ambito della scuola, ove richiesto. 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000" i="1" dirty="0">
                <a:solidFill>
                  <a:srgbClr val="FFFFFF"/>
                </a:solidFill>
              </a:rPr>
              <a:t>ISTITUTO COMPRENSIVO STATALE </a:t>
            </a:r>
            <a:br>
              <a:rPr lang="en-US" sz="2000" i="1" dirty="0">
                <a:solidFill>
                  <a:srgbClr val="FFFFFF"/>
                </a:solidFill>
              </a:rPr>
            </a:br>
            <a:r>
              <a:rPr lang="en-US" sz="2000" i="1" dirty="0">
                <a:solidFill>
                  <a:srgbClr val="FFFFFF"/>
                </a:solidFill>
              </a:rPr>
              <a:t>DI PONT CANAVESE</a:t>
            </a:r>
            <a:r>
              <a:rPr lang="it-IT" sz="2000" dirty="0"/>
              <a:t/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4" name="Rettangolo 3"/>
          <p:cNvSpPr/>
          <p:nvPr/>
        </p:nvSpPr>
        <p:spPr>
          <a:xfrm>
            <a:off x="3600196" y="580331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" indent="0" algn="r">
              <a:buNone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CRISTIANA GRAZIOLI</a:t>
            </a: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 algn="r">
              <a:buNone/>
            </a:pP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Psicologa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psicoterapeuta</a:t>
            </a:r>
            <a:endParaRPr lang="it-IT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073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it-IT" sz="2800" dirty="0"/>
              <a:t>Lo sportello di ascolto è un servizio teso a </a:t>
            </a:r>
            <a:r>
              <a:rPr lang="it-IT" sz="2800" dirty="0" smtClean="0"/>
              <a:t>fornire:</a:t>
            </a:r>
          </a:p>
          <a:p>
            <a:pPr marL="45720" indent="0">
              <a:buNone/>
            </a:pP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</a:rPr>
              <a:t>consulenza</a:t>
            </a:r>
          </a:p>
          <a:p>
            <a:pPr marL="45720" indent="0">
              <a:buNone/>
            </a:pPr>
            <a:r>
              <a:rPr lang="it-IT" sz="2800" dirty="0" smtClean="0"/>
              <a:t>coordinamento</a:t>
            </a:r>
          </a:p>
          <a:p>
            <a:pPr marL="45720" indent="0">
              <a:buNone/>
            </a:pPr>
            <a:r>
              <a:rPr lang="it-IT" sz="2800" dirty="0" smtClean="0">
                <a:solidFill>
                  <a:schemeClr val="accent1">
                    <a:lumMod val="75000"/>
                  </a:schemeClr>
                </a:solidFill>
              </a:rPr>
              <a:t>promozione </a:t>
            </a: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del </a:t>
            </a:r>
            <a:r>
              <a:rPr lang="it-IT" sz="2800" dirty="0" smtClean="0">
                <a:solidFill>
                  <a:schemeClr val="accent1">
                    <a:lumMod val="75000"/>
                  </a:schemeClr>
                </a:solidFill>
              </a:rPr>
              <a:t>benessere</a:t>
            </a:r>
          </a:p>
          <a:p>
            <a:pPr marL="45720" indent="0">
              <a:buNone/>
            </a:pPr>
            <a:r>
              <a:rPr lang="it-IT" sz="2800" dirty="0" smtClean="0"/>
              <a:t>per </a:t>
            </a:r>
            <a:r>
              <a:rPr lang="it-IT" sz="2800" dirty="0"/>
              <a:t>tutti i protagonisti della </a:t>
            </a:r>
            <a:r>
              <a:rPr lang="it-IT" sz="2800" dirty="0" smtClean="0"/>
              <a:t>scuola.</a:t>
            </a:r>
          </a:p>
          <a:p>
            <a:pPr marL="45720" indent="0">
              <a:buNone/>
            </a:pPr>
            <a:r>
              <a:rPr lang="it-IT" sz="2800" dirty="0"/>
              <a:t>A</a:t>
            </a:r>
            <a:r>
              <a:rPr lang="it-IT" sz="2800" dirty="0" smtClean="0"/>
              <a:t>llievi </a:t>
            </a:r>
            <a:r>
              <a:rPr lang="it-IT" sz="2800" dirty="0"/>
              <a:t>al primo posto, ma anche genitori, insegnanti</a:t>
            </a:r>
            <a:r>
              <a:rPr lang="it-IT" sz="2800" dirty="0" smtClean="0"/>
              <a:t>,  personale scolastico. </a:t>
            </a:r>
          </a:p>
          <a:p>
            <a:pPr marL="45720" indent="0">
              <a:buNone/>
            </a:pPr>
            <a:r>
              <a:rPr lang="it-IT" sz="2800" dirty="0" smtClean="0"/>
              <a:t>Lo </a:t>
            </a:r>
            <a:r>
              <a:rPr lang="it-IT" sz="2800" dirty="0"/>
              <a:t>psicologo ha la funzione di ascoltare e promuovere comprensione e cambiamento e farsi carico delle difficoltà, avendo a mente che l'obiettivo primario nella scuola è favorire il processo di insegnamento e apprendimento. </a:t>
            </a:r>
          </a:p>
          <a:p>
            <a:pPr marL="45720" indent="0" algn="r">
              <a:buNone/>
            </a:pPr>
            <a:endParaRPr lang="it-IT" sz="1900" dirty="0" smtClean="0">
              <a:solidFill>
                <a:schemeClr val="bg1"/>
              </a:solidFill>
            </a:endParaRPr>
          </a:p>
          <a:p>
            <a:pPr marL="45720" indent="0" algn="r">
              <a:buNone/>
            </a:pPr>
            <a:r>
              <a:rPr lang="it-IT" sz="1900" dirty="0" smtClean="0">
                <a:solidFill>
                  <a:schemeClr val="accent1">
                    <a:lumMod val="75000"/>
                  </a:schemeClr>
                </a:solidFill>
              </a:rPr>
              <a:t>CRISTIANA </a:t>
            </a:r>
            <a:r>
              <a:rPr lang="it-IT" sz="1900" dirty="0">
                <a:solidFill>
                  <a:schemeClr val="accent1">
                    <a:lumMod val="75000"/>
                  </a:schemeClr>
                </a:solidFill>
              </a:rPr>
              <a:t>GRAZIOLI</a:t>
            </a:r>
            <a:endParaRPr lang="it-IT" sz="19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 algn="r">
              <a:buNone/>
            </a:pPr>
            <a:r>
              <a:rPr lang="en-US" sz="1900" b="1" i="1" dirty="0" err="1">
                <a:solidFill>
                  <a:schemeClr val="accent1">
                    <a:lumMod val="75000"/>
                  </a:schemeClr>
                </a:solidFill>
              </a:rPr>
              <a:t>Psicologa</a:t>
            </a:r>
            <a:r>
              <a:rPr lang="en-US" sz="19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900" b="1" i="1" dirty="0" err="1">
                <a:solidFill>
                  <a:schemeClr val="accent1">
                    <a:lumMod val="75000"/>
                  </a:schemeClr>
                </a:solidFill>
              </a:rPr>
              <a:t>psicoterapeuta</a:t>
            </a:r>
            <a:endParaRPr lang="it-IT" sz="19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879420" y="485363"/>
            <a:ext cx="5699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i="1" dirty="0" smtClean="0">
                <a:solidFill>
                  <a:srgbClr val="FFFFFF"/>
                </a:solidFill>
              </a:rPr>
              <a:t>ISTITUTO COMPRENSIVO STATALE </a:t>
            </a:r>
            <a:br>
              <a:rPr lang="en-US" sz="2000" i="1" dirty="0" smtClean="0">
                <a:solidFill>
                  <a:srgbClr val="FFFFFF"/>
                </a:solidFill>
              </a:rPr>
            </a:br>
            <a:r>
              <a:rPr lang="en-US" sz="2000" i="1" dirty="0" smtClean="0">
                <a:solidFill>
                  <a:srgbClr val="FFFFFF"/>
                </a:solidFill>
              </a:rPr>
              <a:t>DI PONT CANAVESE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94817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Metodologia: 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>
              <a:buNone/>
            </a:pPr>
            <a:endParaRPr lang="it-IT" dirty="0"/>
          </a:p>
          <a:p>
            <a:r>
              <a:rPr lang="it-IT" dirty="0"/>
              <a:t>c</a:t>
            </a:r>
            <a:r>
              <a:rPr lang="it-IT" dirty="0" smtClean="0"/>
              <a:t>olloqui </a:t>
            </a:r>
            <a:r>
              <a:rPr lang="it-IT" dirty="0"/>
              <a:t>individuali con lo specialista su appuntamento. Vista la situazione di emergenza correlata alla pandemia da </a:t>
            </a:r>
            <a:r>
              <a:rPr lang="it-IT" dirty="0" err="1"/>
              <a:t>Covid</a:t>
            </a:r>
            <a:r>
              <a:rPr lang="it-IT" dirty="0"/>
              <a:t> 19 i colloqui si svolgeranno in presenza, se possibile, oppure in videochiamata.</a:t>
            </a:r>
          </a:p>
          <a:p>
            <a:r>
              <a:rPr lang="it-IT" dirty="0"/>
              <a:t>i</a:t>
            </a:r>
            <a:r>
              <a:rPr lang="it-IT" dirty="0" smtClean="0"/>
              <a:t>ncontri </a:t>
            </a:r>
            <a:r>
              <a:rPr lang="it-IT" dirty="0"/>
              <a:t>di formazione e informazione, </a:t>
            </a:r>
            <a:r>
              <a:rPr lang="it-IT" dirty="0" err="1"/>
              <a:t>psicoeducazione</a:t>
            </a:r>
            <a:r>
              <a:rPr lang="it-IT" dirty="0"/>
              <a:t> rivolti ad allievi, genitori, docenti e personale scolastico su tematiche riguardanti i bisogni evolutivi specifici per la fascia di età degli allievi e/o bisogni emergenti durante la Pandemia da </a:t>
            </a:r>
            <a:r>
              <a:rPr lang="it-IT" dirty="0" err="1"/>
              <a:t>Covid</a:t>
            </a:r>
            <a:r>
              <a:rPr lang="it-IT" dirty="0"/>
              <a:t> 19</a:t>
            </a:r>
            <a:r>
              <a:rPr lang="it-IT" dirty="0" smtClean="0"/>
              <a:t>.</a:t>
            </a:r>
          </a:p>
          <a:p>
            <a:r>
              <a:rPr lang="it-IT" dirty="0" smtClean="0"/>
              <a:t>le </a:t>
            </a:r>
            <a:r>
              <a:rPr lang="it-IT" dirty="0"/>
              <a:t>sessioni di intervento verranno condotte </a:t>
            </a:r>
            <a:r>
              <a:rPr lang="it-IT" dirty="0" smtClean="0"/>
              <a:t>in presenza  o online </a:t>
            </a:r>
            <a:r>
              <a:rPr lang="it-IT" dirty="0"/>
              <a:t>attraverso la piattaforma in uso presso la scuola</a:t>
            </a:r>
            <a:r>
              <a:rPr lang="it-IT" dirty="0" smtClean="0"/>
              <a:t>.</a:t>
            </a:r>
          </a:p>
          <a:p>
            <a:pPr marL="45720" indent="0" algn="r">
              <a:buNone/>
            </a:pPr>
            <a:endParaRPr lang="it-IT" sz="17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 algn="r">
              <a:buNone/>
            </a:pPr>
            <a:r>
              <a:rPr lang="it-IT" sz="1700" dirty="0" smtClean="0">
                <a:solidFill>
                  <a:schemeClr val="accent1">
                    <a:lumMod val="75000"/>
                  </a:schemeClr>
                </a:solidFill>
              </a:rPr>
              <a:t>CRISTIANA </a:t>
            </a:r>
            <a:r>
              <a:rPr lang="it-IT" sz="1700" dirty="0">
                <a:solidFill>
                  <a:schemeClr val="accent1">
                    <a:lumMod val="75000"/>
                  </a:schemeClr>
                </a:solidFill>
              </a:rPr>
              <a:t>GRAZIOLI</a:t>
            </a:r>
            <a:endParaRPr lang="it-IT" sz="17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 algn="r">
              <a:buNone/>
            </a:pPr>
            <a:r>
              <a:rPr lang="en-US" sz="1700" b="1" i="1" dirty="0" err="1">
                <a:solidFill>
                  <a:schemeClr val="accent1">
                    <a:lumMod val="75000"/>
                  </a:schemeClr>
                </a:solidFill>
              </a:rPr>
              <a:t>Psicologa</a:t>
            </a:r>
            <a:r>
              <a:rPr lang="en-US" sz="17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700" b="1" i="1" dirty="0" err="1">
                <a:solidFill>
                  <a:schemeClr val="accent1">
                    <a:lumMod val="75000"/>
                  </a:schemeClr>
                </a:solidFill>
              </a:rPr>
              <a:t>psicoterapeuta</a:t>
            </a:r>
            <a:endParaRPr lang="it-IT" sz="1700" b="1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sz="17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000" i="1" dirty="0" smtClean="0">
                <a:solidFill>
                  <a:srgbClr val="FFFFFF"/>
                </a:solidFill>
              </a:rPr>
              <a:t/>
            </a:r>
            <a:br>
              <a:rPr lang="en-US" sz="2000" i="1" dirty="0" smtClean="0">
                <a:solidFill>
                  <a:srgbClr val="FFFFFF"/>
                </a:solidFill>
              </a:rPr>
            </a:br>
            <a:r>
              <a:rPr lang="en-US" sz="2000" i="1" dirty="0" smtClean="0">
                <a:solidFill>
                  <a:srgbClr val="FFFFFF"/>
                </a:solidFill>
              </a:rPr>
              <a:t>ISTITUTO </a:t>
            </a:r>
            <a:r>
              <a:rPr lang="en-US" sz="2000" i="1" dirty="0">
                <a:solidFill>
                  <a:srgbClr val="FFFFFF"/>
                </a:solidFill>
              </a:rPr>
              <a:t>COMPRENSIVO STATALE </a:t>
            </a:r>
            <a:r>
              <a:rPr lang="en-US" sz="2000" i="1" dirty="0" smtClean="0">
                <a:solidFill>
                  <a:srgbClr val="FFFFFF"/>
                </a:solidFill>
              </a:rPr>
              <a:t/>
            </a:r>
            <a:br>
              <a:rPr lang="en-US" sz="2000" i="1" dirty="0" smtClean="0">
                <a:solidFill>
                  <a:srgbClr val="FFFFFF"/>
                </a:solidFill>
              </a:rPr>
            </a:br>
            <a:r>
              <a:rPr lang="en-US" sz="2000" i="1" dirty="0" smtClean="0">
                <a:solidFill>
                  <a:srgbClr val="FFFFFF"/>
                </a:solidFill>
              </a:rPr>
              <a:t>DI </a:t>
            </a:r>
            <a:r>
              <a:rPr lang="en-US" sz="2000" i="1" dirty="0">
                <a:solidFill>
                  <a:srgbClr val="FFFFFF"/>
                </a:solidFill>
              </a:rPr>
              <a:t>PONT CANAVESE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2865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it-IT" sz="2100" dirty="0" smtClean="0">
                <a:solidFill>
                  <a:srgbClr val="9E4934"/>
                </a:solidFill>
              </a:rPr>
              <a:t>Modalità organizzative </a:t>
            </a:r>
          </a:p>
          <a:p>
            <a:r>
              <a:rPr lang="it-IT" dirty="0" smtClean="0"/>
              <a:t>Gli interessati possono accedere al servizio tramite richiesta all’insegnante referente alla salute, ai coordinatori di classe o scrivendo direttamente alla mail della scuola dedicata per l’intervento dello specialista. </a:t>
            </a:r>
            <a:r>
              <a:rPr lang="en-US" b="1" i="1" dirty="0" smtClean="0">
                <a:solidFill>
                  <a:schemeClr val="accent1"/>
                </a:solidFill>
                <a:hlinkClick r:id="rId2"/>
              </a:rPr>
              <a:t>grazioli.cristiana@istitutocomprensivopontcanavese.edu.it</a:t>
            </a:r>
            <a:endParaRPr lang="en-US" b="1" i="1" dirty="0" smtClean="0">
              <a:solidFill>
                <a:schemeClr val="accent1"/>
              </a:solidFill>
            </a:endParaRPr>
          </a:p>
          <a:p>
            <a:pPr marL="45720" indent="0">
              <a:buNone/>
            </a:pPr>
            <a:endParaRPr lang="it-IT" dirty="0" smtClean="0"/>
          </a:p>
          <a:p>
            <a:r>
              <a:rPr lang="it-IT" dirty="0" smtClean="0"/>
              <a:t>L’attività si svolgerà in presenza presso il locali dell’Istituto qualora la situazione pandemica lo consenta. Diversamente l’attività verrà condotta attraverso incontri online utilizzando la piattaforma in uso presso l’Istituto.</a:t>
            </a:r>
          </a:p>
          <a:p>
            <a:r>
              <a:rPr lang="it-IT" dirty="0" smtClean="0"/>
              <a:t>La calendarizzazione dello sportello prevede l’attività di consulenza il  </a:t>
            </a:r>
            <a:r>
              <a:rPr lang="it-IT" dirty="0" err="1" smtClean="0">
                <a:solidFill>
                  <a:srgbClr val="C66951"/>
                </a:solidFill>
              </a:rPr>
              <a:t>giovedi</a:t>
            </a:r>
            <a:r>
              <a:rPr lang="it-IT" dirty="0" smtClean="0">
                <a:solidFill>
                  <a:srgbClr val="C66951"/>
                </a:solidFill>
              </a:rPr>
              <a:t> dalle ore 8 alle ore 11</a:t>
            </a:r>
          </a:p>
          <a:p>
            <a:r>
              <a:rPr lang="it-IT" dirty="0" smtClean="0"/>
              <a:t>l’attività di formazione/ in formazione verrà concordata per tempi e modalità tra lo specialista ed il referente alla salute nel corso dell’anno scolastico, valutando le necessità emergenti.</a:t>
            </a:r>
          </a:p>
          <a:p>
            <a:r>
              <a:rPr lang="it-IT" dirty="0" smtClean="0"/>
              <a:t>Il progetto prevede un monte ore totale di 40 ore, da concludersi entro la fine dell’anno scolastico 2020/2021.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000" i="1" dirty="0">
                <a:solidFill>
                  <a:srgbClr val="FFFFFF"/>
                </a:solidFill>
              </a:rPr>
              <a:t>ISTITUTO COMPRENSIVO STATALE </a:t>
            </a:r>
            <a:br>
              <a:rPr lang="en-US" sz="2000" i="1" dirty="0">
                <a:solidFill>
                  <a:srgbClr val="FFFFFF"/>
                </a:solidFill>
              </a:rPr>
            </a:br>
            <a:r>
              <a:rPr lang="en-US" sz="2000" i="1" dirty="0">
                <a:solidFill>
                  <a:srgbClr val="FFFFFF"/>
                </a:solidFill>
              </a:rPr>
              <a:t>DI PONT CANAVESE</a:t>
            </a:r>
            <a:endParaRPr lang="it-IT" sz="2000" dirty="0"/>
          </a:p>
        </p:txBody>
      </p:sp>
      <p:sp>
        <p:nvSpPr>
          <p:cNvPr id="4" name="Rettangolo 3"/>
          <p:cNvSpPr/>
          <p:nvPr/>
        </p:nvSpPr>
        <p:spPr>
          <a:xfrm>
            <a:off x="4013651" y="5803313"/>
            <a:ext cx="4572000" cy="584776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" indent="0" algn="r">
              <a:buNone/>
            </a:pPr>
            <a:r>
              <a:rPr lang="it-IT" sz="1600" dirty="0">
                <a:solidFill>
                  <a:schemeClr val="accent1">
                    <a:lumMod val="75000"/>
                  </a:schemeClr>
                </a:solidFill>
              </a:rPr>
              <a:t>CRISTIANA GRAZIOLI</a:t>
            </a:r>
            <a:endParaRPr lang="it-IT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 algn="r">
              <a:buNone/>
            </a:pPr>
            <a:r>
              <a:rPr lang="en-US" sz="1600" b="1" i="1" dirty="0" err="1">
                <a:solidFill>
                  <a:schemeClr val="accent1">
                    <a:lumMod val="75000"/>
                  </a:schemeClr>
                </a:solidFill>
              </a:rPr>
              <a:t>Psicologa</a:t>
            </a:r>
            <a:r>
              <a:rPr lang="en-US" sz="1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b="1" i="1" dirty="0" err="1">
                <a:solidFill>
                  <a:schemeClr val="accent1">
                    <a:lumMod val="75000"/>
                  </a:schemeClr>
                </a:solidFill>
              </a:rPr>
              <a:t>psicoterapeuta</a:t>
            </a:r>
            <a:endParaRPr lang="it-IT" sz="1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8390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glia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Griglia.thmx</Template>
  <TotalTime>430</TotalTime>
  <Words>609</Words>
  <Application>Microsoft Macintosh PowerPoint</Application>
  <PresentationFormat>Presentazione su schermo (4:3)</PresentationFormat>
  <Paragraphs>65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Griglia</vt:lpstr>
      <vt:lpstr>SPORTELLO DI ASCOLTO PSICOLOGICO A.S. 2020/21 </vt:lpstr>
      <vt:lpstr>Istituto Comprensivo Statale  di Pont Canavese</vt:lpstr>
      <vt:lpstr>Istituto Comprensivo Statale  di Pont Canavese</vt:lpstr>
      <vt:lpstr>ISTITUTO COMPRENSIVO STATALE  DI PONT CANAVESE </vt:lpstr>
      <vt:lpstr>ISTITUTO COMPRENSIVO STATALE  DI PONT CANAVESE </vt:lpstr>
      <vt:lpstr>Presentazione di PowerPoint</vt:lpstr>
      <vt:lpstr> ISTITUTO COMPRENSIVO STATALE  DI PONT CANAVESE </vt:lpstr>
      <vt:lpstr>ISTITUTO COMPRENSIVO STATALE  DI PONT CANAVESE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SPORTELLO DI ASCOLTO PSICOLOGICO A.S. 2020/21 </dc:title>
  <dc:creator>APPLE</dc:creator>
  <cp:lastModifiedBy>APPLE</cp:lastModifiedBy>
  <cp:revision>7</cp:revision>
  <dcterms:created xsi:type="dcterms:W3CDTF">2021-01-24T13:39:58Z</dcterms:created>
  <dcterms:modified xsi:type="dcterms:W3CDTF">2021-01-24T20:50:38Z</dcterms:modified>
</cp:coreProperties>
</file>